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5"/>
  </p:notesMasterIdLst>
  <p:sldIdLst>
    <p:sldId id="389" r:id="rId5"/>
    <p:sldId id="388" r:id="rId6"/>
    <p:sldId id="326" r:id="rId7"/>
    <p:sldId id="396" r:id="rId8"/>
    <p:sldId id="393" r:id="rId9"/>
    <p:sldId id="360" r:id="rId10"/>
    <p:sldId id="361" r:id="rId11"/>
    <p:sldId id="363" r:id="rId12"/>
    <p:sldId id="394" r:id="rId13"/>
    <p:sldId id="395" r:id="rId14"/>
    <p:sldId id="378" r:id="rId15"/>
    <p:sldId id="379" r:id="rId16"/>
    <p:sldId id="380" r:id="rId17"/>
    <p:sldId id="352" r:id="rId18"/>
    <p:sldId id="381" r:id="rId19"/>
    <p:sldId id="382" r:id="rId20"/>
    <p:sldId id="383" r:id="rId21"/>
    <p:sldId id="384" r:id="rId22"/>
    <p:sldId id="391" r:id="rId23"/>
    <p:sldId id="39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336" autoAdjust="0"/>
    <p:restoredTop sz="98987" autoAdjust="0"/>
  </p:normalViewPr>
  <p:slideViewPr>
    <p:cSldViewPr>
      <p:cViewPr>
        <p:scale>
          <a:sx n="50" d="100"/>
          <a:sy n="50" d="100"/>
        </p:scale>
        <p:origin x="-6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15DF1-7808-4514-8EEF-98A9A14AEED0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2A40A-A932-49F9-A3B2-AF1EAA739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653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2A40A-A932-49F9-A3B2-AF1EAA73917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022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06980-9773-427C-96D7-C5FBE33C4F9A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88911-135D-421C-A987-49FB908695B7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314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86308-E645-47DD-95DE-DEDBA6538210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C14F3-6D94-4116-A092-0D2F83A6B27F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322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D01EA-DFA6-4554-BEAD-0982556B6E40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460B1-01C0-47B5-87A3-C6CBF255C7A4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0112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46FB3-7BCB-4828-ACAB-0C8F15B6B915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248E7-88DC-4CE0-8659-37BDA1C45485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325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CA82D-E1E2-4CDC-A2F7-0E0F8613C8F9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1C1E2-CCCD-416C-8B44-2384547FA459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702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3548A-8F1A-47BB-9BC3-C85CC611BE88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FADF7-1629-4A0A-AFE0-135EEDBDAC24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468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F9BE5-5042-4887-86E9-F589316CFCB2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ADF44-DCB4-43E5-8F17-7E3FC11D90DC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87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1D763-7672-4616-B951-151D6D06668E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5E32C-597A-4599-A29B-0F6B8F15EB41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119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73636-740C-41E2-AFB6-6A1E2AC45115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3D695-2111-4624-9485-3A495DFC5961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18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B7265-2A8F-44B2-9CE0-BF6991F2DF4E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73A94-4B54-4948-9EDB-CCFC80AB430B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7171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8F6CE-03AF-45BE-AC36-C795FEB35A18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FE0B1-0FFD-4279-9E7C-B3EC675941B4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3261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BB0A7-A52A-449E-B205-238699D4619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88697"/>
      </p:ext>
    </p:extLst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8FCF4-ADDE-4919-8F33-FF8054EC897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95769"/>
      </p:ext>
    </p:extLst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DD3B0-C2A3-4016-89CA-0EF7BB5249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232921"/>
      </p:ext>
    </p:extLst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D352B8-C2FE-4DE2-A21C-9B6EACB40AA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550414"/>
      </p:ext>
    </p:extLst>
  </p:cSld>
  <p:clrMapOvr>
    <a:masterClrMapping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C9D6F-12B6-48C5-98D0-659A7E174E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972540"/>
      </p:ext>
    </p:extLst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AEBA6-E3FE-4B2A-A95E-F9C03C2324B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225704"/>
      </p:ext>
    </p:extLst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D9527-61F9-470D-9885-44137C2C027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677850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4B42C-03C1-4222-85C8-BBA97AE172D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20139"/>
      </p:ext>
    </p:extLst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E5FDC-C3E8-4F19-91C9-0D666820311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880805"/>
      </p:ext>
    </p:extLst>
  </p:cSld>
  <p:clrMapOvr>
    <a:masterClrMapping/>
  </p:clrMapOvr>
  <p:transition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3D4C4-F95F-4A5A-BC5A-F2E4427C82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474503"/>
      </p:ext>
    </p:extLst>
  </p:cSld>
  <p:clrMapOvr>
    <a:masterClrMapping/>
  </p:clrMapOvr>
  <p:transition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60AAF-A105-4A98-8E6C-093C704FC5F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574891"/>
      </p:ext>
    </p:extLst>
  </p:cSld>
  <p:clrMapOvr>
    <a:masterClrMapping/>
  </p:clrMapOvr>
  <p:transition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BB0A7-A52A-449E-B205-238699D4619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288823"/>
      </p:ext>
    </p:extLst>
  </p:cSld>
  <p:clrMapOvr>
    <a:masterClrMapping/>
  </p:clrMapOvr>
  <p:transition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8FCF4-ADDE-4919-8F33-FF8054EC897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314890"/>
      </p:ext>
    </p:extLst>
  </p:cSld>
  <p:clrMapOvr>
    <a:masterClrMapping/>
  </p:clrMapOvr>
  <p:transition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DD3B0-C2A3-4016-89CA-0EF7BB5249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62259"/>
      </p:ext>
    </p:extLst>
  </p:cSld>
  <p:clrMapOvr>
    <a:masterClrMapping/>
  </p:clrMapOvr>
  <p:transition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D352B8-C2FE-4DE2-A21C-9B6EACB40AA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12349"/>
      </p:ext>
    </p:extLst>
  </p:cSld>
  <p:clrMapOvr>
    <a:masterClrMapping/>
  </p:clrMapOvr>
  <p:transition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C9D6F-12B6-48C5-98D0-659A7E174E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774673"/>
      </p:ext>
    </p:extLst>
  </p:cSld>
  <p:clrMapOvr>
    <a:masterClrMapping/>
  </p:clrMapOvr>
  <p:transition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AEBA6-E3FE-4B2A-A95E-F9C03C2324B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20656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D9527-61F9-470D-9885-44137C2C027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666891"/>
      </p:ext>
    </p:extLst>
  </p:cSld>
  <p:clrMapOvr>
    <a:masterClrMapping/>
  </p:clrMapOvr>
  <p:transition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4B42C-03C1-4222-85C8-BBA97AE172D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96902"/>
      </p:ext>
    </p:extLst>
  </p:cSld>
  <p:clrMapOvr>
    <a:masterClrMapping/>
  </p:clrMapOvr>
  <p:transition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E5FDC-C3E8-4F19-91C9-0D666820311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34616"/>
      </p:ext>
    </p:extLst>
  </p:cSld>
  <p:clrMapOvr>
    <a:masterClrMapping/>
  </p:clrMapOvr>
  <p:transition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3D4C4-F95F-4A5A-BC5A-F2E4427C82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77834"/>
      </p:ext>
    </p:extLst>
  </p:cSld>
  <p:clrMapOvr>
    <a:masterClrMapping/>
  </p:clrMapOvr>
  <p:transition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60AAF-A105-4A98-8E6C-093C704FC5F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825593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3DC51E-5D7A-4A70-9643-A30F730E9067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29.07.2015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25DD79-D277-46A1-A45E-CC50F2962AA8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1849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88E46E-67F2-43AE-B3A8-51D92F62445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0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88E46E-67F2-43AE-B3A8-51D92F62445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131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kuznechik.ucoz.ru/_si/0/10424.gif" TargetMode="External"/><Relationship Id="rId13" Type="http://schemas.openxmlformats.org/officeDocument/2006/relationships/image" Target="../media/image42.png"/><Relationship Id="rId3" Type="http://schemas.openxmlformats.org/officeDocument/2006/relationships/image" Target="../media/image34.png"/><Relationship Id="rId7" Type="http://schemas.openxmlformats.org/officeDocument/2006/relationships/image" Target="../media/image37.gif"/><Relationship Id="rId12" Type="http://schemas.openxmlformats.org/officeDocument/2006/relationships/image" Target="../media/image41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Users\&#1048;&#1088;&#1080;&#1085;&#1072;\Desktop\&#1082;&#1086;&#1085;&#1092;&#1077;&#1088;&#1077;&#1085;&#1094;&#1080;&#1103;%20&#1080;&#1085;&#1092;\detskie_pesni_-_pesenka_o_lete.mp3" TargetMode="External"/><Relationship Id="rId6" Type="http://schemas.openxmlformats.org/officeDocument/2006/relationships/image" Target="../media/image36.gif"/><Relationship Id="rId11" Type="http://schemas.openxmlformats.org/officeDocument/2006/relationships/image" Target="../media/image40.gif"/><Relationship Id="rId5" Type="http://schemas.openxmlformats.org/officeDocument/2006/relationships/hyperlink" Target="http://ecolicy.narod.ru/im/flower.gif" TargetMode="External"/><Relationship Id="rId15" Type="http://schemas.openxmlformats.org/officeDocument/2006/relationships/image" Target="../media/image44.gif"/><Relationship Id="rId10" Type="http://schemas.openxmlformats.org/officeDocument/2006/relationships/image" Target="../media/image39.gif"/><Relationship Id="rId4" Type="http://schemas.openxmlformats.org/officeDocument/2006/relationships/image" Target="../media/image35.jpeg"/><Relationship Id="rId9" Type="http://schemas.openxmlformats.org/officeDocument/2006/relationships/image" Target="../media/image38.gif"/><Relationship Id="rId14" Type="http://schemas.openxmlformats.org/officeDocument/2006/relationships/image" Target="../media/image43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desk.ru/" TargetMode="External"/><Relationship Id="rId2" Type="http://schemas.openxmlformats.org/officeDocument/2006/relationships/hyperlink" Target="http://miranimashek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andex.ru/images?uinfo=sw-939-sh-550-ww-923-wh-410-pd-1.0909091234207153-wp-2x3_640x960" TargetMode="External"/><Relationship Id="rId4" Type="http://schemas.openxmlformats.org/officeDocument/2006/relationships/hyperlink" Target="http://kartinki-vernisazh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 </a:t>
            </a:r>
            <a:b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– игра «Что? Где? Когда?»</a:t>
            </a:r>
            <a:b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276872"/>
            <a:ext cx="8856984" cy="43924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разработала:</a:t>
            </a: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Горбунова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Людмила Николаевна</a:t>
            </a: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«СОШ № 41» г.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Саранск </a:t>
            </a:r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5541963" cy="415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96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525"/>
          </a:xfrm>
        </p:spPr>
        <p:txBody>
          <a:bodyPr/>
          <a:lstStyle/>
          <a:p>
            <a:pPr algn="r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Фомин Игорь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506916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Выборочное списывание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Этот хитренький глагол</a:t>
            </a: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Себе ВРЕМЯ изобрел.</a:t>
            </a: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«Ухожу», - кричит  сегодня.</a:t>
            </a: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«А вчера, - кричит, -  ушел».</a:t>
            </a: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«Завтра, - скажет, - я  уйду!»</a:t>
            </a: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Позавидуйте ему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!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Какие времена встретились в стихотворении у глагола 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уходить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Выпишите эти глаголы.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Определите время.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506916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lvl="0" indent="0">
              <a:buNone/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Ухожу – что делаю? (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наст.вр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.), </a:t>
            </a:r>
          </a:p>
          <a:p>
            <a:pPr marL="0" lvl="0" indent="0">
              <a:buNone/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ушел – что сделал? (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пр.вр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.),</a:t>
            </a:r>
          </a:p>
          <a:p>
            <a:pPr marL="0" lvl="0" indent="0">
              <a:buNone/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уйду – что сделаю? (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буд.вр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1622425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628800"/>
            <a:ext cx="1857333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513" y="260649"/>
            <a:ext cx="1481287" cy="111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187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/>
          <a:lstStyle/>
          <a:p>
            <a:pPr algn="r"/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Гизова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506916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+mj-cs"/>
              </a:rPr>
              <a:t>Списывание</a:t>
            </a:r>
          </a:p>
          <a:p>
            <a:pPr marL="0" indent="0" algn="ctr">
              <a:buNone/>
            </a:pPr>
            <a:endParaRPr lang="ru-RU" sz="2400" dirty="0" smtClean="0">
              <a:solidFill>
                <a:prstClr val="black"/>
              </a:solidFill>
              <a:latin typeface="Times New Roman"/>
              <a:ea typeface="Calibri"/>
              <a:cs typeface="+mj-cs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- К какому жанру фольклора можно отнести эти предложения? </a:t>
            </a:r>
            <a:endParaRPr lang="ru-RU" sz="2600" i="1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600" i="1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6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В.да</a:t>
            </a:r>
            <a:r>
              <a:rPr lang="ru-RU" sz="2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6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пот.кла</a:t>
            </a:r>
            <a:r>
              <a:rPr lang="ru-RU" sz="2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ru-RU" sz="26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в.сну</a:t>
            </a:r>
            <a:r>
              <a:rPr lang="ru-RU" sz="2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6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прин.сла</a:t>
            </a:r>
            <a:r>
              <a:rPr lang="ru-RU" sz="2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26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З.ма</a:t>
            </a:r>
            <a:r>
              <a:rPr lang="ru-RU" sz="2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6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в.сну</a:t>
            </a:r>
            <a:r>
              <a:rPr lang="ru-RU" sz="2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пугает, а сама тает. 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2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Будет много апрельской </a:t>
            </a:r>
            <a:r>
              <a:rPr lang="ru-RU" sz="26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в.дицы</a:t>
            </a:r>
            <a:r>
              <a:rPr lang="ru-RU" sz="2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и </a:t>
            </a:r>
            <a:r>
              <a:rPr lang="ru-RU" sz="26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зел.нь</a:t>
            </a:r>
            <a:r>
              <a:rPr lang="ru-RU" sz="2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6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нар.дится</a:t>
            </a:r>
            <a:r>
              <a:rPr lang="ru-RU" sz="2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- Спишите предложения, вставьте пропущенные буквы, определите время глагола.</a:t>
            </a:r>
          </a:p>
          <a:p>
            <a:pPr marL="0" indent="0">
              <a:buNone/>
            </a:pPr>
            <a:endParaRPr lang="ru-RU" sz="2400" b="1" dirty="0" smtClean="0">
              <a:solidFill>
                <a:prstClr val="black"/>
              </a:solidFill>
              <a:latin typeface="Times New Roman"/>
              <a:ea typeface="Calibri"/>
              <a:cs typeface="+mj-cs"/>
            </a:endParaRPr>
          </a:p>
          <a:p>
            <a:pPr marL="0" indent="0" algn="ctr">
              <a:buNone/>
            </a:pP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50691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lvl="0" indent="0">
              <a:lnSpc>
                <a:spcPct val="115000"/>
              </a:lnSpc>
              <a:buNone/>
            </a:pPr>
            <a:endParaRPr lang="ru-RU" sz="2400" b="1" i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</a:t>
            </a: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</a:t>
            </a: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да 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пот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 (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п.в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.), в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сну прин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сла (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п.в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.). </a:t>
            </a:r>
          </a:p>
          <a:p>
            <a:pPr marL="0" lvl="0" indent="0">
              <a:lnSpc>
                <a:spcPct val="115000"/>
              </a:lnSpc>
              <a:buNone/>
            </a:pPr>
            <a:endParaRPr lang="ru-RU" sz="2400" i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</a:t>
            </a: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</a:t>
            </a: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 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сну пугает (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н.в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.), а сама тает (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н.в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.). </a:t>
            </a:r>
          </a:p>
          <a:p>
            <a:pPr marL="0" lvl="0" indent="0">
              <a:lnSpc>
                <a:spcPct val="115000"/>
              </a:lnSpc>
              <a:buNone/>
            </a:pPr>
            <a:endParaRPr lang="ru-RU" sz="2400" i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Будет 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много апрельской в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дицы, и зел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нь нар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дится (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б.в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.).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8"/>
            <a:ext cx="1622425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672208"/>
            <a:ext cx="1736973" cy="106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75" y="259260"/>
            <a:ext cx="142716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88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pPr algn="r"/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Кижаева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Наташа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5069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Выборочный диктант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Давайте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придумывать рифмы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»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Прослушайте незаконченные предложения, вставьте слово по смыслу, чтобы получилась рифма.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Запишите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глаголы в три столбика и определите время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FontTx/>
              <a:buChar char="-"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FontTx/>
              <a:buChar char="-"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lvl="0" indent="0">
              <a:buNone/>
            </a:pP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п.в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                  </a:t>
            </a: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н.в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                  </a:t>
            </a: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б.в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buNone/>
            </a:pP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пробудилось   раскрываю      утону   </a:t>
            </a:r>
          </a:p>
          <a:p>
            <a:pPr marL="0" lvl="0" indent="0">
              <a:buNone/>
            </a:pP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шла                 одеваю             обвиню </a:t>
            </a:r>
          </a:p>
          <a:p>
            <a:pPr marL="0" lvl="0" indent="0">
              <a:buNone/>
            </a:pP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поливаю</a:t>
            </a:r>
          </a:p>
          <a:p>
            <a:pPr marL="0" lvl="0" indent="0">
              <a:buNone/>
            </a:pP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зовут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977014"/>
            <a:ext cx="2134706" cy="1603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96954"/>
            <a:ext cx="1627187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680726"/>
            <a:ext cx="1753420" cy="105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395" y="188640"/>
            <a:ext cx="142716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913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0892"/>
            <a:ext cx="8229600" cy="1166746"/>
          </a:xfrm>
        </p:spPr>
        <p:txBody>
          <a:bodyPr/>
          <a:lstStyle/>
          <a:p>
            <a:pPr algn="r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Мишин Алёша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506916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Письмо по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памяти</a:t>
            </a:r>
          </a:p>
          <a:p>
            <a:pPr marL="0" indent="0" algn="ctr">
              <a:buNone/>
            </a:pPr>
            <a:endParaRPr lang="ru-RU" sz="24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0" marR="142875" lvl="0" indent="0">
              <a:spcBef>
                <a:spcPts val="0"/>
              </a:spcBef>
              <a:buNone/>
            </a:pP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1) Солнышко всё ярче светит,</a:t>
            </a:r>
            <a:b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Снег худеет, мякнет, тает.</a:t>
            </a:r>
            <a:b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Грач горластый прилетает.</a:t>
            </a:r>
            <a:b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 за месяц? Кто узнает?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2) Мишка вылез из берлоги,</a:t>
            </a:r>
            <a:b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Грязь и лужи на дороге,</a:t>
            </a:r>
            <a:b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небе жаворонка трель –</a:t>
            </a:r>
            <a:b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гости к нам пришел ... 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3) Сад примерит белый цвет,</a:t>
            </a:r>
            <a:b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Соловей споёт сонет,</a:t>
            </a:r>
            <a:b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зелень оденется наш край –</a:t>
            </a:r>
            <a:b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Нас теплом встретит ...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ctr">
              <a:buNone/>
            </a:pP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50691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600" b="1" i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Мишка </a:t>
            </a:r>
            <a:r>
              <a:rPr lang="ru-RU" sz="26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вылез из берлоги,</a:t>
            </a:r>
            <a:br>
              <a:rPr lang="ru-RU" sz="26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6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Грязь </a:t>
            </a:r>
            <a:r>
              <a:rPr lang="ru-RU" sz="2600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 </a:t>
            </a:r>
            <a:r>
              <a:rPr lang="ru-RU" sz="26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лужи на дороге,</a:t>
            </a:r>
            <a:br>
              <a:rPr lang="ru-RU" sz="26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6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 небе жаворонка трель –</a:t>
            </a:r>
            <a:br>
              <a:rPr lang="ru-RU" sz="26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6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 гости к нам пришел апрель.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157192"/>
            <a:ext cx="1901825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8"/>
            <a:ext cx="1627187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00807"/>
            <a:ext cx="1656037" cy="115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130" y="276871"/>
            <a:ext cx="1481137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5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detskie_pesni_-_pesenka_o_le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1" descr="50518004ba82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50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Картинка 171 из 204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552950"/>
            <a:ext cx="18732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Картинка 171 из 204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000375"/>
            <a:ext cx="1466850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Картинка 171 из 204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00875" y="3643313"/>
            <a:ext cx="1143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Картинка 171 из 204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4313" y="3071813"/>
            <a:ext cx="1236662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пчёлка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1913" y="981075"/>
            <a:ext cx="9937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" descr="Картинка 15 из 21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0" y="1052513"/>
            <a:ext cx="1944688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Ins08.gi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429125"/>
            <a:ext cx="2798763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DOVE2.gi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938" y="785813"/>
            <a:ext cx="2765425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DOVE2.gi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43063" y="571500"/>
            <a:ext cx="2509838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j0438023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3200" y="4500563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j0432587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28625"/>
            <a:ext cx="27717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375" y="2997200"/>
            <a:ext cx="14763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B_Fly0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5300" y="2060575"/>
            <a:ext cx="17653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0" descr="пчёлка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72438" y="285750"/>
            <a:ext cx="857250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0" descr="пчёлка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785812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0" descr="пчёлка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97813" y="6119813"/>
            <a:ext cx="1143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0" descr="пчёлка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6215063"/>
            <a:ext cx="785812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287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508 C 0.00486 0.0037 0.00313 0.0074 0.0099 0.01341 C 0.01129 0.02289 0.01076 0.03283 0.01302 0.04208 C 0.01372 0.04486 0.01632 0.04601 0.01754 0.04833 C 0.01892 0.05087 0.01962 0.05364 0.02066 0.05642 C 0.02118 0.05919 0.02083 0.06243 0.02222 0.06474 C 0.02326 0.06636 0.02587 0.06497 0.02674 0.06682 C 0.0283 0.07052 0.02743 0.07515 0.0283 0.07908 C 0.03004 0.0874 0.03125 0.08902 0.03455 0.09549 C 0.03819 0.11145 0.03212 0.08925 0.04219 0.10775 C 0.05156 0.12509 0.03559 0.10821 0.04826 0.12 C 0.04931 0.12347 0.04965 0.1274 0.05139 0.13018 C 0.05295 0.13249 0.05625 0.13179 0.05747 0.13434 C 0.07292 0.1674 0.04722 0.13087 0.06372 0.15283 C 0.06424 0.15769 0.06441 0.16255 0.06528 0.16717 C 0.06649 0.17341 0.06979 0.18567 0.06979 0.1859 C 0.07344 0.22821 0.06754 0.18729 0.07604 0.21226 C 0.08004 0.22382 0.07726 0.22729 0.08368 0.23885 C 0.08542 0.24671 0.08611 0.25572 0.08819 0.26336 C 0.0908 0.2726 0.09583 0.28116 0.09913 0.28994 C 0.10052 0.30081 0.09896 0.30497 0.10677 0.30844 C 0.10799 0.31399 0.1099 0.32971 0.11146 0.33318 C 0.1125 0.33596 0.11545 0.33711 0.11736 0.33919 C 0.12274 0.34983 0.11927 0.35399 0.12674 0.36393 C 0.12934 0.3859 0.13004 0.39908 0.1375 0.41919 C 0.14375 0.437 0.13559 0.43145 0.14514 0.43561 C 0.14757 0.44601 0.15347 0.44509 0.16042 0.44994 C 0.16719 0.46289 0.15885 0.44948 0.17274 0.45804 C 0.17483 0.45919 0.17552 0.46289 0.17726 0.46428 C 0.18403 0.46867 0.19757 0.4696 0.20504 0.47237 C 0.20625 0.4696 0.20747 0.46705 0.20833 0.46428 C 0.20903 0.46151 0.20868 0.45827 0.2099 0.45596 C 0.21076 0.45388 0.21285 0.45364 0.21441 0.45203 C 0.21615 0.45018 0.21736 0.44786 0.2191 0.44578 C 0.22222 0.42937 0.23264 0.42544 0.24375 0.41919 C 0.25 0.41041 0.2566 0.40856 0.2651 0.40486 C 0.27587 0.38983 0.30191 0.38636 0.31736 0.37619 C 0.31945 0.37341 0.32118 0.36994 0.32344 0.36786 C 0.32604 0.36578 0.32917 0.36625 0.33125 0.36393 C 0.33247 0.36255 0.33142 0.35885 0.33281 0.35769 C 0.33507 0.35584 0.33785 0.3563 0.34045 0.35561 C 0.34427 0.34844 0.35052 0.33966 0.3559 0.33503 C 0.35816 0.33295 0.36129 0.33272 0.36372 0.3311 C 0.38212 0.31792 0.36945 0.32278 0.38212 0.31885 C 0.38941 0.31145 0.39462 0.30821 0.40365 0.30451 C 0.41406 0.29064 0.41979 0.28671 0.43438 0.28185 C 0.45156 0.27029 0.44392 0.27353 0.4559 0.2696 C 0.46076 0.25942 0.45781 0.26336 0.46962 0.25734 C 0.4842 0.24994 0.49844 0.24023 0.51285 0.23468 C 0.5184 0.23006 0.52743 0.22151 0.53455 0.21827 C 0.54462 0.21318 0.55642 0.21203 0.56684 0.20601 C 0.57622 0.20046 0.58594 0.19515 0.59601 0.19168 C 0.61771 0.1933 0.63872 0.19769 0.66059 0.2 C 0.67639 0.20463 0.66979 0.20231 0.68021 0.20601 C 0.68177 0.2074 0.68333 0.20902 0.68524 0.21018 C 0.68663 0.2111 0.68837 0.2111 0.68976 0.21226 C 0.69149 0.21388 0.69271 0.21665 0.69445 0.21827 C 0.69757 0.22151 0.70139 0.22336 0.70504 0.22659 C 0.71007 0.2363 0.7066 0.23769 0.7158 0.24093 C 0.72396 0.25133 0.71788 0.25249 0.7283 0.25942 C 0.73247 0.26682 0.73906 0.27283 0.74063 0.28185 C 0.74115 0.28532 0.7408 0.28925 0.74219 0.29203 C 0.74306 0.29388 0.74514 0.29341 0.74653 0.29411 C 0.74879 0.29619 0.75139 0.29757 0.75295 0.30035 C 0.76233 0.31769 0.74635 0.30081 0.75885 0.3126 C 0.76406 0.32208 0.76858 0.33249 0.77448 0.34127 C 0.77604 0.34359 0.77899 0.34312 0.78038 0.34544 C 0.78385 0.35075 0.78524 0.35838 0.7882 0.36393 C 0.79045 0.37457 0.79132 0.38567 0.79271 0.39653 C 0.79427 0.42451 0.79757 0.45388 0.78993 0.4807 C 0.78646 0.50775 0.78264 0.51145 0.76198 0.51769 C 0.76007 0.51862 0.75799 0.51977 0.75608 0.52139 C 0.75434 0.52301 0.75313 0.52625 0.75139 0.5274 C 0.74201 0.5348 0.73108 0.53827 0.72049 0.53989 C 0.69601 0.55353 0.68559 0.54659 0.65451 0.5422 C 0.64531 0.53942 0.63733 0.53457 0.62986 0.5274 C 0.62153 0.51214 0.61563 0.50775 0.60347 0.50104 C 0.60122 0.49318 0.59219 0.48162 0.58681 0.47653 C 0.58542 0.47376 0.58507 0.47029 0.58368 0.46821 C 0.58177 0.46613 0.57865 0.46659 0.5776 0.46428 C 0.5724 0.45619 0.57899 0.45272 0.56823 0.44786 C 0.56406 0.43099 0.56962 0.45203 0.55608 0.41919 C 0.54879 0.40208 0.55573 0.40694 0.54653 0.40278 C 0.54045 0.39145 0.53872 0.37827 0.53142 0.36786 C 0.52813 0.35584 0.52274 0.34497 0.5191 0.33318 C 0.51754 0.32 0.51424 0.31029 0.51146 0.29827 C 0.51007 0.29295 0.50833 0.28185 0.50833 0.28208 C 0.50451 0.24347 0.50538 0.20648 0.5191 0.17133 C 0.52066 0.16231 0.52274 0.15445 0.52656 0.14659 C 0.52726 0.14312 0.52674 0.13942 0.52813 0.13642 C 0.53021 0.13179 0.53507 0.13064 0.53733 0.12625 C 0.53872 0.1237 0.53872 0.12023 0.54063 0.11792 C 0.54219 0.11584 0.54462 0.11538 0.54653 0.11376 C 0.55538 0.10682 0.55712 0.10474 0.56684 0.10151 C 0.5816 0.08671 0.60955 0.0844 0.62813 0.08116 C 0.65226 0.08185 0.67726 0.07584 0.70052 0.08509 C 0.72326 0.09434 0.68524 0.0844 0.7158 0.09133 C 0.72222 0.10405 0.71528 0.09341 0.73142 0.09942 C 0.73455 0.10058 0.73733 0.10405 0.74063 0.10567 C 0.74306 0.10682 0.74566 0.10705 0.74826 0.10775 C 0.75122 0.11885 0.75833 0.11607 0.76667 0.11792 C 0.7684 0.11931 0.77014 0.12046 0.77118 0.12208 C 0.7724 0.1237 0.77292 0.12671 0.77448 0.12809 C 0.78108 0.13411 0.79132 0.14058 0.79913 0.14451 C 0.80451 0.15214 0.80938 0.15237 0.81597 0.15885 C 0.81771 0.1607 0.81892 0.16347 0.82066 0.16509 C 0.82656 0.17087 0.83403 0.17457 0.84063 0.17942 C 0.84844 0.18544 0.85504 0.19422 0.86354 0.19792 C 0.8691 0.20879 0.87917 0.22035 0.8882 0.22451 C 0.89549 0.23931 0.89167 0.2333 0.89913 0.24278 C 0.9026 0.25734 0.8974 0.23977 0.90521 0.25503 C 0.90729 0.25942 0.90573 0.26567 0.90833 0.2696 C 0.90955 0.27168 0.91215 0.27237 0.91441 0.27376 C 0.91493 0.27723 0.91441 0.28116 0.9158 0.28393 C 0.91806 0.28786 0.925 0.29203 0.925 0.29226 C 0.92986 0.30497 0.9342 0.31677 0.94045 0.32902 C 0.94149 0.3311 0.94254 0.33295 0.94358 0.33503 C 0.94479 0.33711 0.94479 0.34081 0.94653 0.34127 C 0.94913 0.34197 0.95174 0.34243 0.95451 0.34336 C 0.95729 0.34451 0.96372 0.34752 0.96372 0.34775 C 0.96632 0.33364 0.97031 0.33665 0.97743 0.32694 C 0.98316 0.29734 1.01788 0.28555 1.0375 0.28185 C 1.0434 0.2807 1.04983 0.28046 1.05608 0.27977 C 1.06389 0.27723 1.07135 0.27515 1.07899 0.27168 C 1.08524 0.26266 1.08906 0.26497 1.0974 0.26104 C 1.10625 0.25249 1.1151 0.24694 1.125 0.24093 C 1.13177 0.23677 1.13611 0.2326 1.14358 0.2326 " pathEditMode="relative" rAng="0" ptsTypes="ffffffffffffffffffffffffffffffffffffffffffffffffffffffffffffffffffffffffffffffffffffffffffffffffffffffffffffffffffffffffffffffA">
                                      <p:cBhvr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97688E-6 C -0.01181 -0.00508 -0.02327 -0.01063 -0.0349 -0.01687 C -0.04427 -0.0289 -0.03472 -0.01849 -0.05087 -0.02751 C -0.05816 -0.03167 -0.06302 -0.03976 -0.06997 -0.04439 C -0.07153 -0.04554 -0.08333 -0.04832 -0.0842 -0.04855 C -0.09705 -0.0571 -0.10174 -0.05618 -0.1191 -0.05918 C -0.13733 -0.06635 -0.14705 -0.06797 -0.16667 -0.06982 C -0.1875 -0.07398 -0.22292 -0.08716 -0.23663 -0.06127 C -0.24028 -0.04647 -0.23507 -0.06427 -0.24288 -0.04855 C -0.24497 -0.04416 -0.24393 -0.03791 -0.24601 -0.03375 C -0.24705 -0.03167 -0.24931 -0.03098 -0.25087 -0.02959 C -0.2592 -0.01248 -0.2625 0.00972 -0.26511 0.0296 C -0.26788 0.0511 -0.26389 0.04093 -0.26997 0.05295 C -0.27934 0.09041 -0.2809 0.13272 -0.28733 0.17134 C -0.28993 0.18683 -0.28958 0.19862 -0.29688 0.21134 C -0.29896 0.21966 -0.3 0.22821 -0.30156 0.23677 C -0.30104 0.2481 -0.30122 0.25943 -0.3 0.27053 C -0.29965 0.27376 -0.29774 0.27608 -0.29688 0.27908 C -0.29375 0.28995 -0.29375 0.2918 -0.29219 0.30243 C -0.29983 0.32671 -0.29254 0.317 -0.30156 0.31284 C -0.30469 0.31145 -0.30799 0.31145 -0.31111 0.31076 C -0.31788 0.30428 -0.32361 0.29873 -0.33177 0.29596 C -0.33333 0.29388 -0.33472 0.29134 -0.33663 0.28972 C -0.33906 0.28764 -0.34219 0.28764 -0.34445 0.28532 C -0.3533 0.27631 -0.36198 0.2622 -0.36997 0.25157 C -0.37257 0.2481 -0.37274 0.24116 -0.37622 0.23885 C -0.37934 0.23677 -0.38264 0.23469 -0.38577 0.23261 C -0.38768 0.2222 -0.39028 0.21943 -0.39688 0.21365 C -0.40052 0.19862 -0.39531 0.21527 -0.4033 0.20301 C -0.41042 0.19191 -0.41059 0.18451 -0.42066 0.1755 C -0.42379 0.15862 -0.41962 0.17457 -0.42708 0.1607 C -0.43108 0.1533 -0.43281 0.14267 -0.43663 0.13527 C -0.44271 0.12301 -0.45261 0.11353 -0.45886 0.10151 C -0.46476 0.09018 -0.46997 0.07584 -0.47465 0.06336 C -0.47535 0.06128 -0.47518 0.05873 -0.47622 0.05712 C -0.47795 0.05434 -0.48056 0.05295 -0.48264 0.05087 C -0.48681 0.03099 -0.48299 0.04001 -0.49375 0.02544 C -0.49583 0.02267 -0.49792 0.01966 -0.5 0.01688 C -0.50156 0.0148 -0.50486 0.01064 -0.50486 0.01064 C -0.51146 -0.00716 -0.50886 0.0007 -0.5191 -0.00832 C -0.52014 -0.0104 -0.52101 -0.01294 -0.52222 -0.01479 C -0.52518 -0.01918 -0.52934 -0.02242 -0.53177 -0.02751 C -0.53281 -0.02959 -0.53316 -0.03283 -0.5349 -0.03375 C -0.53993 -0.03653 -0.55087 -0.03791 -0.55087 -0.03791 C -0.56146 -0.03722 -0.57205 -0.03745 -0.58264 -0.03583 C -0.58542 -0.03537 -0.58785 -0.03283 -0.59045 -0.03167 C -0.59358 -0.03005 -0.6 -0.02751 -0.6 -0.02751 C -0.6092 -0.01918 -0.61945 -0.0141 -0.63021 -0.01063 C -0.63577 -0.00554 -0.63906 0.00093 -0.64445 0.00648 C -0.64757 0.03168 -0.64236 0.00995 -0.65243 0.02336 C -0.6559 0.02798 -0.65469 0.03423 -0.65886 0.03816 C -0.66111 0.04024 -0.66406 0.04093 -0.66667 0.04232 C -0.67274 0.05226 -0.67674 0.05735 -0.68577 0.06128 C -0.69705 0.07191 -0.70729 0.08694 -0.72066 0.09295 C -0.72587 0.10151 -0.72882 0.10891 -0.73663 0.11214 C -0.7408 0.11769 -0.74445 0.12209 -0.74774 0.12902 C -0.74861 0.13087 -0.74809 0.13365 -0.74931 0.13527 C -0.75087 0.13758 -0.75365 0.13781 -0.75556 0.13966 C -0.75799 0.14197 -0.7599 0.14521 -0.76198 0.14798 C -0.76406 0.15353 -0.7658 0.15954 -0.76823 0.16486 C -0.76962 0.16787 -0.77188 0.17018 -0.77309 0.17342 C -0.77691 0.1829 -0.77708 0.19353 -0.78264 0.20093 C -0.7849 0.20972 -0.78733 0.21781 -0.79045 0.22613 C -0.79375 0.24671 -0.79809 0.2666 -0.8 0.28764 C -0.79792 0.3207 -0.80035 0.35978 -0.78577 0.38891 C -0.78229 0.40324 -0.77761 0.41342 -0.76823 0.4229 C -0.75452 0.4555 -0.76927 0.42683 -0.75556 0.44186 C -0.74531 0.45295 -0.75972 0.44463 -0.74774 0.45041 C -0.74219 0.45758 -0.7382 0.45758 -0.73177 0.4629 C -0.72448 0.46891 -0.7191 0.47862 -0.71111 0.48209 C -0.70608 0.48879 -0.70365 0.49596 -0.69688 0.49897 C -0.69063 0.50729 -0.68577 0.51053 -0.67778 0.51584 C -0.66979 0.52671 -0.66198 0.53388 -0.65087 0.53688 C -0.64358 0.54983 -0.64045 0.54382 -0.63177 0.55399 C -0.61997 0.56787 -0.60712 0.5755 -0.59219 0.58128 C -0.58733 0.58313 -0.58264 0.58567 -0.57778 0.58775 C -0.56719 0.59214 -0.55677 0.59677 -0.54601 0.60047 C -0.53212 0.60532 -0.51754 0.60486 -0.5033 0.60671 C -0.48785 0.60347 -0.47257 0.60093 -0.45712 0.59839 C -0.45295 0.59631 -0.44827 0.59492 -0.44445 0.59191 C -0.42708 0.57781 -0.45486 0.59168 -0.43663 0.58359 C -0.43247 0.5792 -0.42708 0.57642 -0.42379 0.57087 C -0.42274 0.56902 -0.42344 0.56602 -0.42222 0.5644 C -0.41528 0.55584 -0.40747 0.54891 -0.4 0.54128 C -0.38698 0.51168 -0.37674 0.4807 -0.36823 0.4481 C -0.35556 0.39954 -0.3691 0.43816 -0.36042 0.41434 C -0.3592 0.36463 -0.35886 0.31769 -0.36354 0.26845 C -0.3684 0.21897 -0.37049 0.1718 -0.38733 0.12694 C -0.39063 0.10058 -0.3875 0.11816 -0.40156 0.07608 C -0.40399 0.06845 -0.40486 0.06012 -0.40799 0.05295 C -0.41024 0.04787 -0.41754 0.04024 -0.41754 0.04024 C -0.42205 0.02174 -0.42136 0.02752 -0.43021 0.0148 C -0.44011 0.00047 -0.44688 -0.01456 -0.45886 -0.02543 C -0.46771 -0.04878 -0.48802 -0.0608 -0.50486 -0.0719 C -0.50868 -0.07444 -0.51233 -0.07722 -0.51597 -0.08022 C -0.51823 -0.08207 -0.51979 -0.08508 -0.52222 -0.0867 C -0.53542 -0.09549 -0.54983 -0.10404 -0.56354 -0.1119 C -0.57691 -0.11953 -0.58611 -0.12947 -0.6 -0.13317 C -0.62379 -0.15329 -0.60087 -0.13733 -0.62708 -0.14589 C -0.6309 -0.14728 -0.6342 -0.15098 -0.6382 -0.15213 C -0.65139 -0.15629 -0.66893 -0.15884 -0.68264 -0.16069 C -0.71389 -0.17456 -0.74184 -0.16231 -0.76997 -0.15005 C -0.77465 -0.14589 -0.77986 -0.14427 -0.7842 -0.13942 C -0.79358 -0.12855 -0.78646 -0.13271 -0.79531 -0.12901 C -0.79792 -0.12624 -0.80035 -0.12277 -0.8033 -0.12046 C -0.80469 -0.1193 -0.8066 -0.11976 -0.80799 -0.11838 C -0.82222 -0.10427 -0.80972 -0.10982 -0.82222 -0.10566 C -0.82934 -0.09618 -0.83629 -0.08254 -0.84601 -0.07814 C -0.84809 -0.07537 -0.85 -0.07213 -0.85243 -0.06982 C -0.85434 -0.06797 -0.85712 -0.06774 -0.85886 -0.06543 C -0.86007 -0.06381 -0.8592 -0.0608 -0.86042 -0.05918 C -0.86372 -0.05479 -0.87465 -0.04439 -0.87934 -0.04231 C -0.88281 -0.03306 -0.8875 -0.02705 -0.89219 -0.01895 C -0.89653 -0.00184 -0.88993 -0.02219 -0.89844 -0.01063 C -0.89965 -0.00901 -0.89931 -0.00624 -0.9 -0.00416 C -0.90295 0.00347 -0.90382 0.00232 -0.90955 0.00648 C -0.91372 0.02336 -0.90729 0.00324 -0.91597 0.0148 C -0.91858 0.01827 -0.92101 0.02267 -0.92222 0.02752 C -0.92274 0.0296 -0.92274 0.03214 -0.92379 0.03376 C -0.92656 0.03839 -0.93333 0.04648 -0.93333 0.04648 C -0.93559 0.05596 -0.93368 0.05989 -0.94132 0.06336 C -0.9434 0.07723 -0.94965 0.08556 -0.95556 0.09735 C -0.95903 0.10428 -0.96077 0.11261 -0.96511 0.11839 C -0.97396 0.13018 -0.97952 0.14243 -0.98577 0.15654 C -0.98941 0.17596 -0.98646 0.16879 -0.99219 0.17966 C -0.99358 0.19168 -0.99722 0.20001 -1 0.21134 C -1.00382 0.24879 -1.0033 0.23261 -1.0033 0.26012 " pathEditMode="relative" ptsTypes="ffffffffffffffffffffffffffffffffffffffffffffffffffffffffffffffffffffffffffffffffffffffffffffffffffffffffffffffffffffffffffffffA">
                                      <p:cBhvr>
                                        <p:cTn id="3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5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38728E-6 L -1.25799 0.0159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9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6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8.09249E-7 L 0.92934 -0.01064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70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7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0.05295 L 0.26198 -0.15468 L 0.51319 0.08462 L 0.78958 -0.37202 L 1.27396 0.04324 L 1.29566 0.04832 " pathEditMode="relative" rAng="0" ptsTypes="AAAAAA">
                                      <p:cBhvr>
                                        <p:cTn id="7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85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7500"/>
                            </p:stCondLst>
                            <p:childTnLst>
                              <p:par>
                                <p:cTn id="8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291 -0.03399 C 0.31111 -0.19422 0.52673 -0.18474 0.60625 -0.01896 C 0.68559 0.14682 0.59687 0.41225 0.40885 0.57225 C 0.22048 0.73248 0.0026 0.72786 -0.07691 0.56208 C -0.1566 0.39653 -0.06563 0.12624 0.13646 -0.02914 " pathEditMode="relative" rAng="-1952104" ptsTypes="fffff">
                                      <p:cBhvr>
                                        <p:cTn id="8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91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97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1387E-6 C -8.33333E-7 0.16694 0.11059 0.30428 0.24549 0.30428 C 0.40434 0.30428 0.46181 0.15214 0.48594 0.06035 L 0.51076 -0.06058 C 0.53559 -0.15214 0.5967 -0.30405 0.77604 -0.30405 C 0.89115 -0.30405 1.0217 -0.16717 1.0217 -1.21387E-6 C 1.0217 0.16694 0.89115 0.30428 0.77604 0.30428 C 0.5967 0.30428 0.53559 0.15214 0.51076 0.06035 L 0.48594 -0.06058 C 0.46181 -0.15214 0.40434 -0.30405 0.24549 -0.30405 C 0.11059 -0.30405 -8.33333E-7 -0.16717 -8.33333E-7 -1.21387E-6 Z " pathEditMode="relative" rAng="0" ptsTypes="ffFffffFfff">
                                      <p:cBhvr>
                                        <p:cTn id="9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10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2.25434E-6 C 0.04497 -0.04832 0.09011 -0.09664 0.13803 -0.12277 C 0.18594 -0.1489 0.24271 -0.17086 0.28733 -0.15653 C 0.33195 -0.14219 0.37744 -0.04809 0.40626 -0.03607 C 0.43507 -0.02404 0.43455 -0.05086 0.46025 -0.08462 C 0.48594 -0.11838 0.52344 -0.21271 0.56025 -0.23884 C 0.59705 -0.26497 0.64323 -0.25341 0.68091 -0.24115 C 0.71858 -0.2289 0.76702 -0.19514 0.78577 -0.16485 C 0.80452 -0.13456 0.80938 -0.08347 0.79358 -0.05919 C 0.77778 -0.03491 0.71563 -0.03953 0.69046 -0.01919 C 0.66528 0.00116 0.67466 0.0333 0.64289 0.06336 C 0.61112 0.09341 0.52362 0.14127 0.50001 0.1607 C 0.47639 0.18012 0.50139 0.17688 0.50157 0.17966 " pathEditMode="relative" rAng="0" ptsTypes="aaaaaaaaaaaaA">
                                      <p:cBhvr>
                                        <p:cTn id="10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10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097 0.18127 C 0.51632 0.15399 0.49184 0.12694 0.48334 0.08439 C 0.47466 0.04185 0.48976 -0.03838 0.48959 -0.07376 C 0.48941 -0.10913 0.48993 -0.10705 0.48177 -0.12717 C 0.47344 -0.14728 0.46389 -0.17734 0.44011 -0.19445 C 0.41632 -0.21156 0.36233 -0.23353 0.33924 -0.23006 C 0.31615 -0.22636 0.31615 -0.20855 0.30104 -0.17272 C 0.28577 -0.13665 0.25781 -0.05549 0.24809 -0.01457 C 0.23854 0.02659 0.24531 0.04578 0.24323 0.07468 C 0.24115 0.10335 0.23663 0.13179 0.23542 0.15769 C 0.2342 0.18382 0.23542 0.21873 0.23542 0.23098 " pathEditMode="relative" rAng="0" ptsTypes="aaaaaaaaaaA">
                                      <p:cBhvr>
                                        <p:cTn id="10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-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0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542 0.23098 C 0.2533 0.18797 0.27153 0.14497 0.28872 0.09988 C 0.30573 0.05526 0.31216 0.00277 0.33889 -0.03885 C 0.36545 -0.08024 0.41233 -0.13318 0.44844 -0.14891 C 0.48507 -0.16486 0.52396 -0.13318 0.55695 -0.13411 C 0.59011 -0.13526 0.61858 -0.14474 0.64775 -0.15469 C 0.67691 -0.16486 0.71129 -0.20278 0.73247 -0.19584 C 0.75417 -0.18868 0.77188 -0.16 0.77656 -0.11145 C 0.78143 -0.06336 0.78125 0.05618 0.76268 0.09433 C 0.74393 0.13248 0.69566 0.12254 0.66528 0.11838 C 0.63455 0.11445 0.59479 0.09433 0.58056 0.06982 C 0.56597 0.04531 0.57587 0.003 0.57743 -0.02729 C 0.579 -0.05804 0.58542 -0.09318 0.58959 -0.11353 C 0.59462 -0.13411 0.58334 -0.13827 0.60556 -0.15099 C 0.62778 -0.1637 0.68698 -0.19029 0.72327 -0.19006 C 0.75938 -0.19006 0.80139 -0.17642 0.82379 -0.14891 C 0.84618 -0.12185 0.84827 -0.06359 0.85834 -0.02544 C 0.86858 0.01248 0.87275 0.04994 0.88507 0.07953 C 0.8974 0.10843 0.92917 0.12115 0.93212 0.15052 C 0.93507 0.17988 0.91684 0.23005 0.90226 0.25549 C 0.88768 0.28092 0.85382 0.29479 0.84427 0.30427 " pathEditMode="relative" rAng="0" ptsTypes="aaaaaaaaaaaaaaaaaaaaA">
                                      <p:cBhvr>
                                        <p:cTn id="10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" y="-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0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4428 0.30428 C 0.84341 0.18451 0.84271 0.06474 0.84428 -0.01272 C 0.84584 -0.09017 0.83976 -0.12717 0.85382 -0.16069 C 0.86789 -0.19422 0.88108 -0.22058 0.92848 -0.21364 C 0.97587 -0.2067 1.07969 -0.14173 1.13785 -0.11838 C 1.19601 -0.09503 1.23681 -0.08462 1.27761 -0.07399 " pathEditMode="relative" ptsTypes="aaaaaA">
                                      <p:cBhvr>
                                        <p:cTn id="11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09827E-6 L -0.37795 0.41942 " pathEditMode="relative" ptsTypes="AA">
                                      <p:cBhvr>
                                        <p:cTn id="1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61000"/>
                            </p:stCondLst>
                            <p:childTnLst>
                              <p:par>
                                <p:cTn id="119" presetID="19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63000"/>
                            </p:stCondLst>
                            <p:childTnLst>
                              <p:par>
                                <p:cTn id="1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12 0.0645 L 0.47309 0.44208 " pathEditMode="relative" ptsTypes="AA">
                                      <p:cBhvr>
                                        <p:cTn id="1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65000"/>
                            </p:stCondLst>
                            <p:childTnLst>
                              <p:par>
                                <p:cTn id="131" presetID="19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660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67000"/>
                            </p:stCondLst>
                            <p:childTnLst>
                              <p:par>
                                <p:cTn id="1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89017E-7 L 0.39375 -0.43005 " pathEditMode="relative" ptsTypes="AA">
                                      <p:cBhvr>
                                        <p:cTn id="1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69000"/>
                            </p:stCondLst>
                            <p:childTnLst>
                              <p:par>
                                <p:cTn id="143" presetID="19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70000"/>
                            </p:stCondLst>
                            <p:childTnLst>
                              <p:par>
                                <p:cTn id="1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71000"/>
                            </p:stCondLst>
                            <p:childTnLst>
                              <p:par>
                                <p:cTn id="15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27 -0.07722 L -0.379 -0.42335 " pathEditMode="relative" ptsTypes="AA">
                                      <p:cBhvr>
                                        <p:cTn id="1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73000"/>
                            </p:stCondLst>
                            <p:childTnLst>
                              <p:par>
                                <p:cTn id="155" presetID="19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Тришкина Полина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5069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Работа с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учебником</a:t>
            </a:r>
          </a:p>
          <a:p>
            <a:pPr marL="0" lvl="0" indent="0" algn="ctr">
              <a:lnSpc>
                <a:spcPct val="115000"/>
              </a:lnSpc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Выполнение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упражнения 212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Вам даны пословицы. Нужно вставить глаголы-антонимы.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Что такое антонимы?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Запишите первые две пословицы, определите время и число глаголов. 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16288" cy="514116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lvl="0" indent="0">
              <a:spcBef>
                <a:spcPts val="0"/>
              </a:spcBef>
              <a:buNone/>
            </a:pPr>
            <a:endParaRPr lang="ru-RU" sz="20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Дождик 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вымочит 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б.в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.), а солнышко 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высушит 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б.в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0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0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0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0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Солнце 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всходит 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на востоке, а 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заходит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на западе.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73016"/>
            <a:ext cx="1682750" cy="111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120" y="3573016"/>
            <a:ext cx="1634860" cy="111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45223"/>
            <a:ext cx="1682750" cy="1164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121" y="5445223"/>
            <a:ext cx="1634860" cy="1164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1627187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120" y="1628798"/>
            <a:ext cx="1634861" cy="105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2656"/>
            <a:ext cx="142716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725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3891"/>
            <a:ext cx="8229600" cy="1173747"/>
          </a:xfrm>
        </p:spPr>
        <p:txBody>
          <a:bodyPr/>
          <a:lstStyle/>
          <a:p>
            <a:pPr algn="r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Зотова Вика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896544" cy="5069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Комментированное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письмо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i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Ласточка 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низко летает – дождь обещает.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Гром гремит – хлеб будет родить.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П.ют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с.ницы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– жди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т.пла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endParaRPr lang="ru-RU" sz="2400" i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Прочитайте предложения.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К какому жанру фольклора можно отнести эти предложения?    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Запишите третье предложение с комментированием.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Определите время глагола.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888432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</a:t>
            </a: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</a:t>
            </a: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ют 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н.в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.) с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ницы – жди (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б.в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.) т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пла. </a:t>
            </a:r>
            <a:endParaRPr lang="ru-RU" sz="2400" i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032" y="4365104"/>
            <a:ext cx="3032408" cy="227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1627187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629878"/>
            <a:ext cx="1610112" cy="1035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8" y="252812"/>
            <a:ext cx="142716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844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Климова Ульяна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506916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Письмо под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диктовку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Прослушайте предложения и определите,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 какому жанру фольклора можно отнести эти предложения?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Запишите первое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предложение под диктовку.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Определите время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глаголов.</a:t>
            </a:r>
          </a:p>
          <a:p>
            <a:pPr marL="0" indent="0">
              <a:buNone/>
            </a:pPr>
            <a:endParaRPr lang="ru-RU" sz="2400" b="1" dirty="0" smtClean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16288" cy="506916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</a:t>
            </a: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</a:t>
            </a: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сной 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сне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растаял быстро, в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да б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 дружно – придёт х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лодное лето.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endParaRPr lang="ru-RU" sz="2400" i="1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0" lvl="0" indent="0" algn="ctr"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/>
                <a:ea typeface="Calibri"/>
              </a:rPr>
              <a:t>Растаял </a:t>
            </a:r>
            <a:r>
              <a:rPr lang="ru-RU" sz="2400" i="1" dirty="0">
                <a:solidFill>
                  <a:prstClr val="black"/>
                </a:solidFill>
                <a:latin typeface="Times New Roman"/>
                <a:ea typeface="Calibri"/>
              </a:rPr>
              <a:t>(</a:t>
            </a:r>
            <a:r>
              <a:rPr lang="ru-RU" sz="2400" i="1" dirty="0" err="1">
                <a:solidFill>
                  <a:prstClr val="black"/>
                </a:solidFill>
                <a:latin typeface="Times New Roman"/>
                <a:ea typeface="Calibri"/>
              </a:rPr>
              <a:t>п.в</a:t>
            </a:r>
            <a:r>
              <a:rPr lang="ru-RU" sz="2400" i="1" dirty="0">
                <a:solidFill>
                  <a:prstClr val="black"/>
                </a:solidFill>
                <a:latin typeface="Times New Roman"/>
                <a:ea typeface="Calibri"/>
              </a:rPr>
              <a:t>.), </a:t>
            </a:r>
          </a:p>
          <a:p>
            <a:pPr marL="0" lvl="0" indent="0" algn="ctr">
              <a:buNone/>
            </a:pPr>
            <a:r>
              <a:rPr lang="ru-RU" sz="2400" i="1" dirty="0">
                <a:solidFill>
                  <a:prstClr val="black"/>
                </a:solidFill>
                <a:latin typeface="Times New Roman"/>
                <a:ea typeface="Calibri"/>
              </a:rPr>
              <a:t>бежит (</a:t>
            </a:r>
            <a:r>
              <a:rPr lang="ru-RU" sz="2400" i="1" dirty="0" err="1">
                <a:solidFill>
                  <a:prstClr val="black"/>
                </a:solidFill>
                <a:latin typeface="Times New Roman"/>
                <a:ea typeface="Calibri"/>
              </a:rPr>
              <a:t>н.в</a:t>
            </a:r>
            <a:r>
              <a:rPr lang="ru-RU" sz="2400" i="1" dirty="0">
                <a:solidFill>
                  <a:prstClr val="black"/>
                </a:solidFill>
                <a:latin typeface="Times New Roman"/>
                <a:ea typeface="Calibri"/>
              </a:rPr>
              <a:t>.),</a:t>
            </a:r>
          </a:p>
          <a:p>
            <a:pPr marL="0" lvl="0" indent="0" algn="ctr">
              <a:buNone/>
            </a:pPr>
            <a:r>
              <a:rPr lang="ru-RU" sz="2400" i="1" dirty="0">
                <a:solidFill>
                  <a:prstClr val="black"/>
                </a:solidFill>
                <a:latin typeface="Times New Roman"/>
                <a:ea typeface="Calibri"/>
              </a:rPr>
              <a:t>придёт (</a:t>
            </a:r>
            <a:r>
              <a:rPr lang="ru-RU" sz="2400" i="1" dirty="0" err="1">
                <a:solidFill>
                  <a:prstClr val="black"/>
                </a:solidFill>
                <a:latin typeface="Times New Roman"/>
                <a:ea typeface="Calibri"/>
              </a:rPr>
              <a:t>б.в</a:t>
            </a:r>
            <a:r>
              <a:rPr lang="ru-RU" sz="2400" i="1" dirty="0">
                <a:solidFill>
                  <a:prstClr val="black"/>
                </a:solidFill>
                <a:latin typeface="Times New Roman"/>
                <a:ea typeface="Calibri"/>
              </a:rPr>
              <a:t>.).</a:t>
            </a:r>
            <a:endParaRPr lang="ru-RU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653136"/>
            <a:ext cx="2627870" cy="1971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998" y="1624940"/>
            <a:ext cx="1688717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4940"/>
            <a:ext cx="1627187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142716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33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2002234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2420888"/>
            <a:ext cx="3312368" cy="4248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Домашнее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задание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Выполнить упражнение 210.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Вспомнить, что такое обращение.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Составить текст на тему «Как я помогаю родителям дома». 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563888" y="2420888"/>
            <a:ext cx="5400600" cy="4248472"/>
          </a:xfrm>
        </p:spPr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None/>
              <a:tabLst>
                <a:tab pos="270510" algn="l"/>
              </a:tabLst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Отгадайте загадки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  <a:tabLst>
                <a:tab pos="270510" algn="l"/>
              </a:tabLst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  <a:tabLst>
                <a:tab pos="270510" algn="l"/>
              </a:tabLst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То, что прошло и уже не вернется.</a:t>
            </a:r>
          </a:p>
          <a:p>
            <a:pPr marL="0" lvl="0" indent="0">
              <a:spcBef>
                <a:spcPts val="0"/>
              </a:spcBef>
              <a:buNone/>
              <a:tabLst>
                <a:tab pos="270510" algn="l"/>
              </a:tabLs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Каким это временем назовется? </a:t>
            </a:r>
          </a:p>
          <a:p>
            <a:pPr marL="0" lvl="0" indent="0">
              <a:spcBef>
                <a:spcPts val="0"/>
              </a:spcBef>
              <a:buNone/>
              <a:tabLst>
                <a:tab pos="270510" algn="l"/>
              </a:tabLst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  <a:tabLst>
                <a:tab pos="270510" algn="l"/>
              </a:tabLst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Это время приходит сейчас</a:t>
            </a:r>
          </a:p>
          <a:p>
            <a:pPr marL="0" lvl="0" indent="0">
              <a:spcBef>
                <a:spcPts val="0"/>
              </a:spcBef>
              <a:buNone/>
              <a:tabLst>
                <a:tab pos="270510" algn="l"/>
              </a:tabLs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расскажет о том, что у нас в этот час. </a:t>
            </a:r>
          </a:p>
          <a:p>
            <a:pPr marL="0" lvl="0" indent="0">
              <a:spcBef>
                <a:spcPts val="0"/>
              </a:spcBef>
              <a:buNone/>
              <a:tabLst>
                <a:tab pos="270510" algn="l"/>
              </a:tabLst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  <a:tabLst>
                <a:tab pos="270510" algn="l"/>
              </a:tabLst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Но есть время мечтаний и планов,</a:t>
            </a:r>
          </a:p>
          <a:p>
            <a:pPr marL="0" lvl="0" indent="0">
              <a:spcBef>
                <a:spcPts val="0"/>
              </a:spcBef>
              <a:buNone/>
              <a:tabLst>
                <a:tab pos="270510" algn="l"/>
              </a:tabLs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Все, что будет, у него мы узнаем.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7552"/>
            <a:ext cx="2931077" cy="186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37552"/>
            <a:ext cx="3042599" cy="186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D:\Школа\16316356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931" y="403966"/>
            <a:ext cx="2440038" cy="1734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59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714202"/>
          </a:xfrm>
        </p:spPr>
        <p:txBody>
          <a:bodyPr>
            <a:normAutofit/>
          </a:bodyPr>
          <a:lstStyle/>
          <a:p>
            <a:pPr algn="l"/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2086466"/>
            <a:ext cx="4388296" cy="465490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04863"/>
            <a:ext cx="4388296" cy="4536504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Умею отличать глаголы от других частей речи.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Могу изменять глаголы по временам.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Умею определять времена глагола.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D:\Школа\16316356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2951"/>
            <a:ext cx="2270376" cy="161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Школа\97740409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3"/>
            <a:ext cx="3888432" cy="440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45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/>
          <a:lstStyle/>
          <a:p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Прочитайте предложения и найдите слова, отвечающие на вопросы: </a:t>
            </a:r>
            <a:b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 сделал? что делает? что сделает?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988840"/>
            <a:ext cx="4388296" cy="4680520"/>
          </a:xfrm>
        </p:spPr>
        <p:txBody>
          <a:bodyPr/>
          <a:lstStyle/>
          <a:p>
            <a:pPr marL="0" lvl="0" indent="0">
              <a:lnSpc>
                <a:spcPct val="115000"/>
              </a:lnSpc>
              <a:buNone/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Закончилась зима.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земле движется весна.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Пробьётся вода и отожмет лёд от берегов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15000"/>
              </a:lnSpc>
              <a:buNone/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316288" cy="468052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</a:rPr>
              <a:t>Изменение 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</a:rPr>
              <a:t>глагола </a:t>
            </a:r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</a:rPr>
              <a:t>по 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</a:rPr>
              <a:t>временам</a:t>
            </a:r>
          </a:p>
          <a:p>
            <a:pPr marL="0" lvl="0" indent="0" algn="ctr">
              <a:buNone/>
            </a:pPr>
            <a:endParaRPr lang="ru-RU" sz="3200" b="1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0" lvl="0" indent="0" algn="ctr">
              <a:buNone/>
            </a:pPr>
            <a:endParaRPr lang="ru-RU" sz="3200" b="1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0" lvl="0" indent="0" algn="ctr">
              <a:buNone/>
            </a:pPr>
            <a:endParaRPr lang="ru-RU" sz="3200" b="1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10" y="4221088"/>
            <a:ext cx="3165173" cy="237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D:\Школа\16316356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740" y="3663243"/>
            <a:ext cx="3834732" cy="272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47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/>
                <a:ea typeface="Times New Roman"/>
              </a:rPr>
              <a:t>Список литературы и Интернет-ресурсов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</a:t>
            </a:r>
            <a:r>
              <a:rPr lang="ru-RU" sz="2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Канакина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В. П., Горецкий В. Г. Русский язык: 3 </a:t>
            </a:r>
            <a:r>
              <a:rPr lang="ru-RU" sz="2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Учебник для общеобразовательных учреждений. В 2 ч. - 2-е изд. - М.: Просвещение, 2014. - (Школа России).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Русские пословицы и поговорки/Под ред. В. Аникина; Предисл. В. Аникина; Сост. Ф. Селиванов; Б. </a:t>
            </a:r>
            <a:r>
              <a:rPr lang="ru-RU" sz="2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Кирдан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 В. Аникин.- М.: </a:t>
            </a:r>
            <a:r>
              <a:rPr lang="ru-RU" sz="2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Худож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Лит., 1988.- 431 с.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miranimashek.com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wdesk.ru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kartinki-vernisazh.ru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images.yandex.ru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53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/>
                <a:ea typeface="Calibri"/>
              </a:rPr>
              <a:t>Виды </a:t>
            </a:r>
            <a:r>
              <a:rPr lang="ru-RU" sz="3200" dirty="0">
                <a:latin typeface="Times New Roman"/>
                <a:ea typeface="Calibri"/>
              </a:rPr>
              <a:t>устного народного творчества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Пословицы - </a:t>
            </a:r>
            <a:r>
              <a:rPr lang="ru-RU" sz="2400" dirty="0">
                <a:latin typeface="Times New Roman"/>
                <a:ea typeface="Times New Roman"/>
              </a:rPr>
              <a:t>это краткие изречения, выражающие </a:t>
            </a:r>
            <a:r>
              <a:rPr lang="ru-RU" sz="2400" dirty="0" smtClean="0">
                <a:latin typeface="Times New Roman"/>
                <a:ea typeface="Times New Roman"/>
              </a:rPr>
              <a:t>житейскую </a:t>
            </a:r>
            <a:r>
              <a:rPr lang="ru-RU" sz="2400" dirty="0">
                <a:latin typeface="Times New Roman"/>
                <a:ea typeface="Times New Roman"/>
              </a:rPr>
              <a:t>мудрость народа</a:t>
            </a:r>
            <a:r>
              <a:rPr lang="ru-RU" sz="2400" dirty="0" smtClean="0">
                <a:latin typeface="Times New Roman"/>
                <a:ea typeface="Times New Roman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Поговорка</a:t>
            </a:r>
            <a:r>
              <a:rPr lang="ru-RU" sz="2400" dirty="0">
                <a:latin typeface="Times New Roman"/>
                <a:ea typeface="Times New Roman"/>
              </a:rPr>
              <a:t>, как и посло­вица - остроумное, меткое народное суждение, крат­кое </a:t>
            </a:r>
            <a:r>
              <a:rPr lang="ru-RU" sz="2400" dirty="0" smtClean="0">
                <a:latin typeface="Times New Roman"/>
                <a:ea typeface="Times New Roman"/>
              </a:rPr>
              <a:t>по </a:t>
            </a:r>
            <a:r>
              <a:rPr lang="ru-RU" sz="2400" dirty="0">
                <a:latin typeface="Times New Roman"/>
                <a:ea typeface="Times New Roman"/>
              </a:rPr>
              <a:t>форме.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Приметы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- это передаваемые из поколения в поколение определенные признаки, по которым можно прогнозировать те или иные события.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728" y="1268760"/>
            <a:ext cx="222670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59635" y="2974230"/>
            <a:ext cx="2234096" cy="1659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81933"/>
            <a:ext cx="2208246" cy="165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801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Начинаем игру «Что? Где? Когда?»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2088232" cy="568863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339752" y="1052736"/>
            <a:ext cx="6696744" cy="568863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Родион\Desktop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697" y="1146920"/>
            <a:ext cx="2169581" cy="1627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53344"/>
            <a:ext cx="1890713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3903419"/>
            <a:ext cx="1890713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158" y="3074094"/>
            <a:ext cx="2169576" cy="1628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131" y="4999038"/>
            <a:ext cx="2157001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352" y="4999832"/>
            <a:ext cx="2157001" cy="161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697" y="4990388"/>
            <a:ext cx="2169581" cy="1628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646" y="3074094"/>
            <a:ext cx="2170113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621" y="1146920"/>
            <a:ext cx="2170113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240" y="1146920"/>
            <a:ext cx="2170113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697" y="3074093"/>
            <a:ext cx="2170113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91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/>
          <a:lstStyle/>
          <a:p>
            <a:pPr algn="r"/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Худодойдова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Марьям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5141168"/>
          </a:xfrm>
        </p:spPr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Чистописание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Отгадай загадку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Волку, волчонку и волчице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Немножко нужно подучиться.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Они совсем не знают, вот беда!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какой же буквы начинаются их имена?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4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Буква </a:t>
            </a:r>
            <a:r>
              <a:rPr lang="ru-RU" sz="2400" i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обозначает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согласный звук,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парный по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звонкости/глухости </a:t>
            </a:r>
            <a:r>
              <a:rPr lang="ru-RU" sz="2400" i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[в] / [ф],</a:t>
            </a:r>
          </a:p>
          <a:p>
            <a:pPr marL="0" lvl="0" indent="0" fontAlgn="base">
              <a:spcAft>
                <a:spcPct val="0"/>
              </a:spcAft>
              <a:buNone/>
            </a:pP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парный по </a:t>
            </a:r>
            <a:b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твёрдости/мягкости </a:t>
            </a:r>
            <a:r>
              <a:rPr lang="ru-RU" sz="2400" i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[в] / [в'].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653136"/>
            <a:ext cx="25908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316" y="1628800"/>
            <a:ext cx="1616075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280" y="1628800"/>
            <a:ext cx="1706563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426" y="252562"/>
            <a:ext cx="142716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1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5C1C00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4" r="58800" b="2536"/>
          <a:stretch>
            <a:fillRect/>
          </a:stretch>
        </p:blipFill>
        <p:spPr bwMode="auto">
          <a:xfrm>
            <a:off x="2051050" y="476250"/>
            <a:ext cx="4627563" cy="619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4859338" y="1268413"/>
            <a:ext cx="357187" cy="358775"/>
          </a:xfrm>
          <a:prstGeom prst="star8">
            <a:avLst>
              <a:gd name="adj" fmla="val 3825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539750" y="47625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539750" y="2492375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611188" y="4581525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395288" y="6669088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1270" name="Picture 6" descr="karanda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97159" flipV="1">
            <a:off x="6516688" y="4581525"/>
            <a:ext cx="1944687" cy="51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86478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16129 -0.52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3" y="-2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129 -0.52037 C -0.16111 -0.52199 -0.16094 -0.52361 -0.16632 -0.50672 C -0.1717 -0.48982 -0.18247 -0.45047 -0.19323 -0.41945 C -0.204 -0.38843 -0.21893 -0.35486 -0.23038 -0.32037 C -0.24184 -0.28588 -0.2507 -0.25047 -0.2625 -0.2125 C -0.27431 -0.17454 -0.28976 -0.12871 -0.30104 -0.09283 C -0.31233 -0.05695 -0.31997 -0.03102 -0.33038 0.00278 C -0.3408 0.03657 -0.35295 0.07986 -0.36372 0.11041 C -0.37448 0.14097 -0.38559 0.1669 -0.39462 0.18565 C -0.40365 0.2044 -0.41146 0.21504 -0.41771 0.22338 C -0.42396 0.23171 -0.42795 0.23472 -0.43177 0.23518 C -0.43559 0.23565 -0.43802 0.23379 -0.4408 0.22662 C -0.44358 0.21944 -0.44861 0.20764 -0.44844 0.19259 C -0.44827 0.17754 -0.44479 0.15555 -0.43941 0.13611 C -0.43403 0.11666 -0.42413 0.09745 -0.41632 0.07639 C -0.40851 0.05532 -0.404 0.0368 -0.39202 0.00972 C -0.38004 -0.01736 -0.35816 -0.05903 -0.34462 -0.08611 C -0.33108 -0.1132 -0.32309 -0.12894 -0.31129 -0.15278 C -0.29948 -0.17662 -0.28716 -0.20255 -0.27413 -0.22963 C -0.26111 -0.25672 -0.24584 -0.28866 -0.23299 -0.31505 C -0.22014 -0.34144 -0.2092 -0.36528 -0.19705 -0.38866 C -0.1849 -0.41204 -0.17309 -0.43797 -0.1599 -0.45533 C -0.1467 -0.47269 -0.12969 -0.48403 -0.11771 -0.49283 C -0.10573 -0.50162 -0.09809 -0.50625 -0.0882 -0.50834 C -0.0783 -0.51042 -0.06771 -0.5081 -0.05868 -0.50486 C -0.04966 -0.50162 -0.0415 -0.49977 -0.03438 -0.48959 C -0.02726 -0.4794 -0.01979 -0.46065 -0.01632 -0.44329 C -0.01285 -0.42593 -0.01233 -0.40371 -0.01372 -0.38519 C -0.01511 -0.36667 -0.01823 -0.34931 -0.02413 -0.33218 C -0.03004 -0.31505 -0.03768 -0.29746 -0.04966 -0.28264 C -0.06163 -0.26783 -0.08038 -0.25347 -0.09584 -0.24329 C -0.11129 -0.2331 -0.12743 -0.22593 -0.14202 -0.22107 C -0.1566 -0.21621 -0.17275 -0.21574 -0.18299 -0.21435 C -0.19323 -0.21297 -0.20191 -0.2132 -0.20348 -0.2125 C -0.20504 -0.21181 -0.19983 -0.21366 -0.19202 -0.21088 C -0.1842 -0.2081 -0.16788 -0.20232 -0.15608 -0.1956 C -0.14427 -0.18889 -0.13108 -0.18426 -0.12153 -0.16991 C -0.11198 -0.15556 -0.10157 -0.13079 -0.09844 -0.10996 C -0.09532 -0.08912 -0.10052 -0.06366 -0.10226 -0.04514 C -0.104 -0.02662 -0.10434 -0.01783 -0.10868 0.00115 C -0.11302 0.02014 -0.12066 0.04953 -0.12795 0.06944 C -0.13525 0.08935 -0.14393 0.10486 -0.15226 0.12083 C -0.16059 0.1368 -0.16754 0.15115 -0.17795 0.16528 C -0.18837 0.1794 -0.20486 0.19606 -0.21511 0.20625 C -0.22535 0.21643 -0.23091 0.22129 -0.23941 0.22662 C -0.24792 0.23194 -0.25677 0.23703 -0.26632 0.23865 C -0.27587 0.24028 -0.28681 0.23958 -0.29705 0.23703 C -0.30729 0.23449 -0.31858 0.23171 -0.32795 0.22338 C -0.33733 0.21504 -0.34809 0.19606 -0.35348 0.1875 C -0.35886 0.17893 -0.35938 0.17546 -0.3599 0.17199 " pathEditMode="relative" rAng="0" ptsTypes="aaaaaaaaaaaaaaaaaaaaaaaaaaaaaaaaaaaaaaaaaaaaaaaaaA">
                                      <p:cBhvr>
                                        <p:cTn id="10" dur="5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3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5C1C00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3" t="36652" r="34480" b="2374"/>
          <a:stretch>
            <a:fillRect/>
          </a:stretch>
        </p:blipFill>
        <p:spPr bwMode="auto">
          <a:xfrm>
            <a:off x="2989263" y="1773238"/>
            <a:ext cx="2659062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3205163" y="4724400"/>
            <a:ext cx="357187" cy="358775"/>
          </a:xfrm>
          <a:prstGeom prst="star8">
            <a:avLst>
              <a:gd name="adj" fmla="val 3825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468313" y="47625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539750" y="2492375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395288" y="4365625"/>
            <a:ext cx="8280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468313" y="6669088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9222" name="Picture 6" descr="karanda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81719" flipV="1">
            <a:off x="6372225" y="4508500"/>
            <a:ext cx="1944688" cy="51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3724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33455 -0.016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6" y="-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455 -0.01621 C -0.32031 -0.02639 -0.30607 -0.03658 -0.29097 -0.05047 C -0.27586 -0.06436 -0.26041 -0.07963 -0.2434 -0.1 C -0.22639 -0.12037 -0.20486 -0.14954 -0.18836 -0.17361 C -0.17187 -0.19769 -0.15694 -0.21783 -0.14479 -0.24375 C -0.13264 -0.26968 -0.1217 -0.30533 -0.11527 -0.32917 C -0.10885 -0.35301 -0.1059 -0.37315 -0.10625 -0.38727 C -0.10659 -0.40139 -0.11423 -0.40949 -0.11788 -0.41459 C -0.12152 -0.41968 -0.1243 -0.41922 -0.12812 -0.41806 C -0.13194 -0.4169 -0.13472 -0.41667 -0.14097 -0.40787 C -0.14722 -0.39908 -0.15694 -0.38241 -0.16527 -0.36505 C -0.17361 -0.34769 -0.1835 -0.32477 -0.19097 -0.30348 C -0.19843 -0.28218 -0.20086 -0.26667 -0.21007 -0.23681 C -0.21927 -0.20695 -0.23437 -0.15834 -0.246 -0.12408 C -0.25764 -0.08982 -0.26875 -0.06343 -0.27934 -0.03172 C -0.28993 3.7037E-6 -0.30173 0.04097 -0.31007 0.06574 C -0.3184 0.09051 -0.325 0.10069 -0.32934 0.11713 C -0.33368 0.13356 -0.33541 0.15115 -0.33576 0.16481 C -0.33611 0.17847 -0.33663 0.18935 -0.33194 0.19907 C -0.32725 0.20879 -0.31701 0.21921 -0.30764 0.22291 C -0.29826 0.22662 -0.28628 0.2287 -0.27552 0.22129 C -0.26475 0.21389 -0.25277 0.19467 -0.2434 0.17847 C -0.23402 0.16226 -0.22569 0.14375 -0.21909 0.12384 C -0.2125 0.10393 -0.20625 0.07639 -0.20364 0.05879 C -0.20104 0.0412 -0.20191 0.03032 -0.20364 0.01782 C -0.20538 0.00532 -0.20729 -0.00857 -0.21389 -0.01621 C -0.22048 -0.02385 -0.2335 -0.02848 -0.2434 -0.02824 C -0.2533 -0.02801 -0.26493 -0.01899 -0.27291 -0.01459 C -0.2809 -0.01019 -0.28593 -0.00649 -0.29097 -0.00255 " pathEditMode="relative" rAng="0" ptsTypes="aaaaaaaaaaaaaaaaaaaaaaaaaaaaA">
                                      <p:cBhvr>
                                        <p:cTn id="10" dur="5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19" y="-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5C1C00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54" t="37952" r="10712" b="2293"/>
          <a:stretch>
            <a:fillRect/>
          </a:stretch>
        </p:blipFill>
        <p:spPr bwMode="auto">
          <a:xfrm>
            <a:off x="3348038" y="1700213"/>
            <a:ext cx="30480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419475" y="4652963"/>
            <a:ext cx="358775" cy="358775"/>
          </a:xfrm>
          <a:prstGeom prst="star8">
            <a:avLst>
              <a:gd name="adj" fmla="val 3825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539750" y="188913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539750" y="213360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539750" y="4292600"/>
            <a:ext cx="8280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468313" y="6669088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0246" name="Picture 6" descr="karanda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04170" flipV="1">
            <a:off x="6372225" y="4508500"/>
            <a:ext cx="1944688" cy="51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0425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31094 -0.026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56" y="-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093 -0.02685 C -0.30711 -0.02986 -0.3033 -0.03287 -0.29427 -0.04051 C -0.28524 -0.04815 -0.27378 -0.05463 -0.25711 -0.07292 C -0.24045 -0.0912 -0.21302 -0.12454 -0.19427 -0.14977 C -0.17552 -0.175 -0.15937 -0.19931 -0.14427 -0.225 C -0.12916 -0.25069 -0.11336 -0.28125 -0.10312 -0.3037 C -0.09288 -0.32616 -0.08663 -0.34144 -0.08264 -0.36019 C -0.07864 -0.37894 -0.07847 -0.40301 -0.07882 -0.41644 C -0.07916 -0.42986 -0.08177 -0.43634 -0.08524 -0.44051 C -0.08871 -0.44468 -0.09375 -0.44491 -0.0993 -0.44213 C -0.10486 -0.43935 -0.11215 -0.43333 -0.11857 -0.42338 C -0.125 -0.41343 -0.13038 -0.39977 -0.13784 -0.38241 C -0.14531 -0.36505 -0.15503 -0.34097 -0.16336 -0.31921 C -0.1717 -0.29745 -0.18038 -0.27569 -0.18784 -0.25255 C -0.19531 -0.2294 -0.20017 -0.20602 -0.20833 -0.18056 C -0.21649 -0.15509 -0.22743 -0.12569 -0.23645 -0.10023 C -0.24548 -0.07477 -0.25468 -0.05093 -0.26215 -0.02847 C -0.26961 -0.00602 -0.2743 0.01204 -0.28142 0.03472 C -0.28854 0.05741 -0.29948 0.08681 -0.30451 0.10833 C -0.30955 0.12986 -0.31128 0.14954 -0.31215 0.16458 C -0.31302 0.1794 -0.31215 0.19005 -0.30955 0.19884 C -0.30694 0.20741 -0.30312 0.21389 -0.2967 0.21759 C -0.29027 0.2213 -0.28107 0.225 -0.27118 0.22106 C -0.26128 0.21713 -0.24774 0.20625 -0.23784 0.19375 C -0.22795 0.18125 -0.21892 0.15972 -0.21215 0.14583 C -0.20538 0.13194 -0.20121 0.12384 -0.1967 0.10995 C -0.19218 0.09606 -0.18784 0.07662 -0.18524 0.06204 C -0.18264 0.04745 -0.17951 0.03519 -0.18142 0.02269 C -0.18333 0.01019 -0.1908 -0.00486 -0.1967 -0.01319 C -0.2026 -0.02153 -0.21284 -0.02662 -0.21736 -0.02685 C -0.22187 -0.02708 -0.22395 -0.01968 -0.22378 -0.01481 C -0.22361 -0.00995 -0.21996 -0.00046 -0.21597 0.00231 C -0.21198 0.00509 -0.20573 0.00278 -0.1993 0.00231 C -0.19288 0.00185 -0.18455 0.00046 -0.1776 -0.00116 C -0.17066 -0.00278 -0.16423 -0.00394 -0.15711 -0.0081 C -0.15 -0.01227 -0.1427 -0.01968 -0.13524 -0.02685 " pathEditMode="relative" rAng="0" ptsTypes="aaaaaaaaaaaaaaaaaaaaaaaaaaaaaaaaaaaa">
                                      <p:cBhvr>
                                        <p:cTn id="10" dur="5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10" y="-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/>
          <a:lstStyle/>
          <a:p>
            <a:pPr algn="r"/>
            <a:r>
              <a:rPr lang="ru-RU" sz="32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Лугаськова</a:t>
            </a:r>
            <a:r>
              <a:rPr lang="ru-RU" sz="32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Настя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316288" cy="5052169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Словарная работа</a:t>
            </a:r>
          </a:p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endParaRPr lang="ru-RU" sz="2400" dirty="0"/>
          </a:p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endParaRPr lang="ru-RU" sz="2400" dirty="0"/>
          </a:p>
          <a:p>
            <a:pPr marL="0" indent="0" algn="ctr">
              <a:buNone/>
            </a:pP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Пров.ронила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в.рона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в.р.нёнка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16288" cy="506916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2400" b="1" i="1" kern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i="1" kern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</a:t>
            </a:r>
            <a:r>
              <a:rPr lang="ru-RU" sz="2400" i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Ворона - имя </a:t>
            </a:r>
            <a:r>
              <a:rPr lang="ru-RU" sz="2400" i="1" kern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существительное</a:t>
            </a:r>
            <a:endParaRPr lang="ru-RU" sz="2400" i="1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2400" i="1" kern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i="1" kern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400" i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сделать? Проворонить – </a:t>
            </a:r>
            <a:r>
              <a:rPr lang="ru-RU" sz="2400" i="1" kern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</a:t>
            </a:r>
            <a:endParaRPr lang="ru-RU" sz="2400" i="1" kern="12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2400" i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i="1" kern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</a:t>
            </a:r>
            <a:r>
              <a:rPr lang="ru-RU" sz="2400" i="1" kern="1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</a:t>
            </a:r>
            <a:r>
              <a:rPr lang="ru-RU" sz="2400" i="1" kern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</a:t>
            </a:r>
            <a:r>
              <a:rPr lang="ru-RU" sz="2400" i="1" kern="1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</a:t>
            </a:r>
            <a:r>
              <a:rPr lang="ru-RU" sz="2400" i="1" kern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ронила </a:t>
            </a:r>
            <a:r>
              <a:rPr lang="ru-RU" sz="2400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</a:t>
            </a:r>
            <a:r>
              <a:rPr lang="ru-RU" sz="2400" i="1" kern="12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</a:t>
            </a:r>
            <a:r>
              <a:rPr lang="ru-RU" sz="2400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рона в</a:t>
            </a:r>
            <a:r>
              <a:rPr lang="ru-RU" sz="2400" i="1" kern="12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</a:t>
            </a:r>
            <a:r>
              <a:rPr lang="ru-RU" sz="2400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</a:t>
            </a:r>
            <a:r>
              <a:rPr lang="ru-RU" sz="2400" i="1" kern="12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</a:t>
            </a:r>
            <a:r>
              <a:rPr lang="ru-RU" sz="2400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нёнка.</a:t>
            </a:r>
            <a:endParaRPr lang="ru-RU" sz="2400" i="1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68" y="2132856"/>
            <a:ext cx="3614737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486" y="4725144"/>
            <a:ext cx="2882900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655" y="1614537"/>
            <a:ext cx="1616075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614537"/>
            <a:ext cx="180037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97" y="280308"/>
            <a:ext cx="142969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219886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</TotalTime>
  <Words>734</Words>
  <Application>Microsoft Office PowerPoint</Application>
  <PresentationFormat>Экран (4:3)</PresentationFormat>
  <Paragraphs>211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Тема Office</vt:lpstr>
      <vt:lpstr>1_Тема Office</vt:lpstr>
      <vt:lpstr>6_Оформление по умолчанию</vt:lpstr>
      <vt:lpstr>7_Оформление по умолчанию</vt:lpstr>
      <vt:lpstr>Русский язык  Урок – игра «Что? Где? Когда?» 3 класс</vt:lpstr>
      <vt:lpstr>Прочитайте предложения и найдите слова, отвечающие на вопросы:  что сделал? что делает? что сделает?</vt:lpstr>
      <vt:lpstr>Виды устного народного творчества </vt:lpstr>
      <vt:lpstr>Начинаем игру «Что? Где? Когда?» </vt:lpstr>
      <vt:lpstr>Худодойдова Марьям</vt:lpstr>
      <vt:lpstr>Презентация PowerPoint</vt:lpstr>
      <vt:lpstr>Презентация PowerPoint</vt:lpstr>
      <vt:lpstr>Презентация PowerPoint</vt:lpstr>
      <vt:lpstr>Лугаськова Настя</vt:lpstr>
      <vt:lpstr>Фомин Игорь</vt:lpstr>
      <vt:lpstr>Гизова Дарина</vt:lpstr>
      <vt:lpstr>Кижаева Наташа</vt:lpstr>
      <vt:lpstr>Мишин Алёша</vt:lpstr>
      <vt:lpstr>Презентация PowerPoint</vt:lpstr>
      <vt:lpstr>Тришкина Полина</vt:lpstr>
      <vt:lpstr>Зотова Вика</vt:lpstr>
      <vt:lpstr>Климова Ульяна</vt:lpstr>
      <vt:lpstr>Презентация PowerPoint</vt:lpstr>
      <vt:lpstr>Презентация PowerPoint</vt:lpstr>
      <vt:lpstr>Список литературы и Интернет-ресурсов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Родион</dc:creator>
  <cp:lastModifiedBy>Родион</cp:lastModifiedBy>
  <cp:revision>256</cp:revision>
  <dcterms:created xsi:type="dcterms:W3CDTF">2015-04-19T06:48:18Z</dcterms:created>
  <dcterms:modified xsi:type="dcterms:W3CDTF">2015-07-29T00:28:38Z</dcterms:modified>
</cp:coreProperties>
</file>